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7" r:id="rId9"/>
    <p:sldId id="268" r:id="rId10"/>
    <p:sldId id="263" r:id="rId11"/>
    <p:sldId id="264" r:id="rId12"/>
    <p:sldId id="265" r:id="rId13"/>
    <p:sldId id="266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 mobile application with Xamarin using Microsoft Graph" id="{7E829F76-CD83-44A3-B3F7-007301260BD8}">
          <p14:sldIdLst>
            <p14:sldId id="256"/>
            <p14:sldId id="257"/>
            <p14:sldId id="258"/>
            <p14:sldId id="259"/>
            <p14:sldId id="260"/>
            <p14:sldId id="261"/>
            <p14:sldId id="267"/>
            <p14:sldId id="268"/>
            <p14:sldId id="263"/>
          </p14:sldIdLst>
        </p14:section>
        <p14:section name="Summary" id="{0515D85C-C91E-4BDB-B673-651C2D8A364D}">
          <p14:sldIdLst>
            <p14:sldId id="264"/>
            <p14:sldId id="265"/>
            <p14:sldId id="266"/>
          </p14:sldIdLst>
        </p14:section>
        <p14:section name="Default Section" id="{D9846610-9E83-43DD-A22B-63048DE7E9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9369" autoAdjust="0"/>
  </p:normalViewPr>
  <p:slideViewPr>
    <p:cSldViewPr snapToGrid="0">
      <p:cViewPr varScale="1">
        <p:scale>
          <a:sx n="57" d="100"/>
          <a:sy n="57" d="100"/>
        </p:scale>
        <p:origin x="75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8/28/2017 4:29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3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9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1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Native Application platform and copy the redirect URI for the application.  </a:t>
            </a:r>
          </a:p>
          <a:p>
            <a:endParaRPr lang="en-US" dirty="0"/>
          </a:p>
          <a:p>
            <a:r>
              <a:rPr lang="en-US" dirty="0"/>
              <a:t>Grant permissions that your app will require.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6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</a:t>
            </a:r>
            <a:r>
              <a:rPr lang="en-US" dirty="0" err="1"/>
              <a:t>Microsoft.Identity.Client</a:t>
            </a:r>
            <a:r>
              <a:rPr lang="en-US" dirty="0"/>
              <a:t> package to all projects, and add the </a:t>
            </a:r>
            <a:r>
              <a:rPr lang="en-US" dirty="0" err="1"/>
              <a:t>Newtonsoft.Json</a:t>
            </a:r>
            <a:r>
              <a:rPr lang="en-US" dirty="0"/>
              <a:t> package to the PCL project.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Newtonsoft.Json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XamarinApp.Android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XamarinApp.iOS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XamarinApp.UWP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Microsoft.Identity.Client</a:t>
            </a:r>
            <a:r>
              <a:rPr lang="en-US" dirty="0"/>
              <a:t> package is </a:t>
            </a:r>
            <a:r>
              <a:rPr lang="en-US" baseline="0" dirty="0"/>
              <a:t>pre-release, make sure to include pre-release packages either using the checkbox in the GUI or including the –pre switch on the command line.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5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call to /common/OAuth/v2.0/authorize will pop</a:t>
            </a:r>
            <a:r>
              <a:rPr lang="en-US" baseline="0" dirty="0"/>
              <a:t> up a login screen and request permissions consent. </a:t>
            </a:r>
          </a:p>
          <a:p>
            <a:endParaRPr lang="en-US" baseline="0" dirty="0"/>
          </a:p>
          <a:p>
            <a:r>
              <a:rPr lang="en-US" baseline="0" dirty="0"/>
              <a:t>It is important to cache the refresh token to request a new access token.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4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5" Type="http://schemas.openxmlformats.org/officeDocument/2006/relationships/image" Target="../media/image30.png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Relationship Id="rId1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mobile application with Xamarin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where this is useful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0464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Mobile applications on multiple platforms that require access to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Monitoring applications to ensure consistent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Master-detail applications that can perform CRUD operations against Graph data.</a:t>
            </a:r>
          </a:p>
        </p:txBody>
      </p: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 a mobile application with Xamarin using Microsoft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  <a:p>
            <a:r>
              <a:rPr lang="en-US" dirty="0" err="1"/>
              <a:t>NuGet</a:t>
            </a:r>
            <a:r>
              <a:rPr lang="en-US" dirty="0"/>
              <a:t> Packages</a:t>
            </a:r>
          </a:p>
          <a:p>
            <a:r>
              <a:rPr lang="en-US" dirty="0"/>
              <a:t>Application experience</a:t>
            </a:r>
          </a:p>
          <a:p>
            <a:r>
              <a:rPr lang="en-US" dirty="0"/>
              <a:t>Overview of the sample</a:t>
            </a:r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mobile application with Xamarin using Microsoft Graph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038746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b="1" dirty="0"/>
              <a:t>Add a Native Application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Native Application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5094FB-3594-4B39-8807-EE75AE4BC5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90" b="590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0540D0-894C-49FD-8E46-4BEC2B4B60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77" b="577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106ECAE-52F0-47F0-B11A-C3DECE2F1AC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3038" r="3038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EB3F0-4EE8-43CC-9FF7-85A6ABB8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424" y="1357693"/>
            <a:ext cx="8756613" cy="517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experience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577081"/>
          </a:xfrm>
        </p:spPr>
        <p:txBody>
          <a:bodyPr/>
          <a:lstStyle/>
          <a:p>
            <a:r>
              <a:rPr lang="en-US" dirty="0">
                <a:latin typeface="+mj-lt"/>
              </a:rPr>
              <a:t>User prompted to sign in</a:t>
            </a:r>
          </a:p>
          <a:p>
            <a:r>
              <a:rPr lang="en-US" b="0" dirty="0">
                <a:solidFill>
                  <a:schemeClr val="tx1"/>
                </a:solidFill>
              </a:rPr>
              <a:t>The user is prompted to sign in.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dirty="0"/>
              <a:t>Prompt for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user is prompted to grant consent to the application.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dirty="0"/>
              <a:t>Data is securely returned</a:t>
            </a:r>
          </a:p>
          <a:p>
            <a:r>
              <a:rPr lang="en-US" dirty="0">
                <a:solidFill>
                  <a:schemeClr val="tx1"/>
                </a:solidFill>
              </a:rPr>
              <a:t>The Microsoft Graph API is queried and data is securely returned to the client.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E4A19A2-A8FC-42A7-A284-DD645FE767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094" r="7094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723E622-F7EC-4B4E-8651-87DC8BAF37E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7084" r="7084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2D6971C-19F2-404A-B922-975EBEE93E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0006" r="10006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2537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CA869-5F8D-4F33-98A4-C80FD72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24D10-466E-475F-9889-0BA49027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193" y="1810880"/>
            <a:ext cx="780290" cy="7802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6FA41B-FBBB-4A0A-80BA-88DA8D585ED1}"/>
              </a:ext>
            </a:extLst>
          </p:cNvPr>
          <p:cNvCxnSpPr/>
          <p:nvPr/>
        </p:nvCxnSpPr>
        <p:spPr>
          <a:xfrm flipV="1">
            <a:off x="3319934" y="25120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75C486-885A-431A-897D-97829CE9800F}"/>
              </a:ext>
            </a:extLst>
          </p:cNvPr>
          <p:cNvCxnSpPr/>
          <p:nvPr/>
        </p:nvCxnSpPr>
        <p:spPr>
          <a:xfrm flipV="1">
            <a:off x="3472334" y="26644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468819-0D96-4BB2-B503-C54C0926682A}"/>
              </a:ext>
            </a:extLst>
          </p:cNvPr>
          <p:cNvSpPr txBox="1"/>
          <p:nvPr/>
        </p:nvSpPr>
        <p:spPr>
          <a:xfrm>
            <a:off x="2747015" y="2772824"/>
            <a:ext cx="114499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token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F0E16-4684-424B-AA32-46EC35882306}"/>
              </a:ext>
            </a:extLst>
          </p:cNvPr>
          <p:cNvSpPr txBox="1"/>
          <p:nvPr/>
        </p:nvSpPr>
        <p:spPr>
          <a:xfrm>
            <a:off x="4425961" y="2741998"/>
            <a:ext cx="139666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 token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D1CD05-CD26-4691-8AFC-A49F5A09B272}"/>
              </a:ext>
            </a:extLst>
          </p:cNvPr>
          <p:cNvCxnSpPr/>
          <p:nvPr/>
        </p:nvCxnSpPr>
        <p:spPr>
          <a:xfrm>
            <a:off x="3430418" y="4644727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1F3762-4494-4129-B3C6-E985192A2B28}"/>
              </a:ext>
            </a:extLst>
          </p:cNvPr>
          <p:cNvSpPr txBox="1"/>
          <p:nvPr/>
        </p:nvSpPr>
        <p:spPr>
          <a:xfrm>
            <a:off x="4118173" y="4292857"/>
            <a:ext cx="232050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current user’s profile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AFF9B3-47D5-4362-9463-76FC24182DC5}"/>
              </a:ext>
            </a:extLst>
          </p:cNvPr>
          <p:cNvCxnSpPr/>
          <p:nvPr/>
        </p:nvCxnSpPr>
        <p:spPr>
          <a:xfrm>
            <a:off x="3430418" y="4785090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6066E5-29ED-4547-AACB-F1CDE654A579}"/>
              </a:ext>
            </a:extLst>
          </p:cNvPr>
          <p:cNvSpPr txBox="1"/>
          <p:nvPr/>
        </p:nvSpPr>
        <p:spPr>
          <a:xfrm>
            <a:off x="4123666" y="4653253"/>
            <a:ext cx="11732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My profile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7CA1C-683F-4116-B2EC-7B1035E2E5DA}"/>
              </a:ext>
            </a:extLst>
          </p:cNvPr>
          <p:cNvGrpSpPr/>
          <p:nvPr/>
        </p:nvGrpSpPr>
        <p:grpSpPr>
          <a:xfrm>
            <a:off x="7233891" y="2880728"/>
            <a:ext cx="4764434" cy="2988232"/>
            <a:chOff x="6099242" y="2710817"/>
            <a:chExt cx="4764434" cy="298823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73EE669-3F15-4039-BF54-6EB5923C4982}"/>
                </a:ext>
              </a:extLst>
            </p:cNvPr>
            <p:cNvSpPr/>
            <p:nvPr/>
          </p:nvSpPr>
          <p:spPr bwMode="auto">
            <a:xfrm>
              <a:off x="9071368" y="29685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7EA0727-476A-418B-8C0E-A0AE666AA6E4}"/>
                </a:ext>
              </a:extLst>
            </p:cNvPr>
            <p:cNvSpPr/>
            <p:nvPr/>
          </p:nvSpPr>
          <p:spPr bwMode="auto">
            <a:xfrm>
              <a:off x="9687696" y="380658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1E40E5-C94E-489C-B47D-D7F0692D1B86}"/>
                </a:ext>
              </a:extLst>
            </p:cNvPr>
            <p:cNvSpPr/>
            <p:nvPr/>
          </p:nvSpPr>
          <p:spPr bwMode="auto">
            <a:xfrm>
              <a:off x="8463618" y="350953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81D946-EA0E-4394-8806-F8EB8C0C7AB9}"/>
                </a:ext>
              </a:extLst>
            </p:cNvPr>
            <p:cNvSpPr/>
            <p:nvPr/>
          </p:nvSpPr>
          <p:spPr bwMode="auto">
            <a:xfrm>
              <a:off x="6792743" y="486544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43B77B-6739-481D-9325-E69E5FBE7204}"/>
                </a:ext>
              </a:extLst>
            </p:cNvPr>
            <p:cNvSpPr/>
            <p:nvPr/>
          </p:nvSpPr>
          <p:spPr bwMode="auto">
            <a:xfrm>
              <a:off x="7547281" y="37599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4AF66F-0EFF-4653-8E92-E176EB143589}"/>
                </a:ext>
              </a:extLst>
            </p:cNvPr>
            <p:cNvSpPr/>
            <p:nvPr/>
          </p:nvSpPr>
          <p:spPr bwMode="auto">
            <a:xfrm>
              <a:off x="7693739" y="3044293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54C4270-D51D-4290-8E26-EA627F368969}"/>
                </a:ext>
              </a:extLst>
            </p:cNvPr>
            <p:cNvSpPr/>
            <p:nvPr/>
          </p:nvSpPr>
          <p:spPr bwMode="auto">
            <a:xfrm>
              <a:off x="9085279" y="4408976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21C0E79-B330-4BCC-808B-58542AC961D7}"/>
                </a:ext>
              </a:extLst>
            </p:cNvPr>
            <p:cNvSpPr/>
            <p:nvPr/>
          </p:nvSpPr>
          <p:spPr bwMode="auto">
            <a:xfrm>
              <a:off x="10059480" y="4569548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E19F66-6ECF-4E8D-982C-A04852D916EB}"/>
                </a:ext>
              </a:extLst>
            </p:cNvPr>
            <p:cNvSpPr/>
            <p:nvPr/>
          </p:nvSpPr>
          <p:spPr bwMode="auto">
            <a:xfrm>
              <a:off x="8631302" y="5091324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E85749-9CC6-4448-A670-654C10EB43D0}"/>
                </a:ext>
              </a:extLst>
            </p:cNvPr>
            <p:cNvSpPr/>
            <p:nvPr/>
          </p:nvSpPr>
          <p:spPr bwMode="auto">
            <a:xfrm>
              <a:off x="7473126" y="526866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E96485-99C6-4F78-84FB-AA654C0F0036}"/>
                </a:ext>
              </a:extLst>
            </p:cNvPr>
            <p:cNvSpPr/>
            <p:nvPr/>
          </p:nvSpPr>
          <p:spPr bwMode="auto">
            <a:xfrm>
              <a:off x="6713570" y="408178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A3BB81-74B3-49FA-83DD-1AAFD3E612C9}"/>
                </a:ext>
              </a:extLst>
            </p:cNvPr>
            <p:cNvSpPr/>
            <p:nvPr/>
          </p:nvSpPr>
          <p:spPr bwMode="auto">
            <a:xfrm>
              <a:off x="7600899" y="456140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48260F-2D12-43D7-B373-FDBA41268EAB}"/>
                </a:ext>
              </a:extLst>
            </p:cNvPr>
            <p:cNvSpPr/>
            <p:nvPr/>
          </p:nvSpPr>
          <p:spPr bwMode="auto">
            <a:xfrm>
              <a:off x="6844801" y="317052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AB4471-D041-4BF0-896A-AB627C79EB5E}"/>
                </a:ext>
              </a:extLst>
            </p:cNvPr>
            <p:cNvSpPr/>
            <p:nvPr/>
          </p:nvSpPr>
          <p:spPr bwMode="auto">
            <a:xfrm>
              <a:off x="9733927" y="2995987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547652-94A7-4BC2-B581-10E1850B75DD}"/>
                </a:ext>
              </a:extLst>
            </p:cNvPr>
            <p:cNvSpPr/>
            <p:nvPr/>
          </p:nvSpPr>
          <p:spPr bwMode="auto">
            <a:xfrm>
              <a:off x="10407057" y="3657138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22C3D1-9A29-47FC-9B05-DA4CD42CB0ED}"/>
                </a:ext>
              </a:extLst>
            </p:cNvPr>
            <p:cNvSpPr/>
            <p:nvPr/>
          </p:nvSpPr>
          <p:spPr bwMode="auto">
            <a:xfrm>
              <a:off x="7355190" y="2855155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C02F41-B440-424E-85CB-CD6F94F22EBF}"/>
                </a:ext>
              </a:extLst>
            </p:cNvPr>
            <p:cNvSpPr/>
            <p:nvPr/>
          </p:nvSpPr>
          <p:spPr bwMode="auto">
            <a:xfrm>
              <a:off x="6534850" y="3732759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FB7B06-7303-466E-BA9D-5442CBB78FCA}"/>
                </a:ext>
              </a:extLst>
            </p:cNvPr>
            <p:cNvSpPr/>
            <p:nvPr/>
          </p:nvSpPr>
          <p:spPr bwMode="auto">
            <a:xfrm>
              <a:off x="6291966" y="5282132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0D16D9-0AE1-4E6B-90ED-601A728DE37D}"/>
                </a:ext>
              </a:extLst>
            </p:cNvPr>
            <p:cNvSpPr txBox="1"/>
            <p:nvPr/>
          </p:nvSpPr>
          <p:spPr>
            <a:xfrm>
              <a:off x="9130454" y="2710817"/>
              <a:ext cx="1187118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Groups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70C421-520C-4F6F-8933-118FBED65110}"/>
                </a:ext>
              </a:extLst>
            </p:cNvPr>
            <p:cNvSpPr txBox="1"/>
            <p:nvPr/>
          </p:nvSpPr>
          <p:spPr>
            <a:xfrm>
              <a:off x="9771469" y="3511538"/>
              <a:ext cx="1092207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Files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66D884-3B70-4CD0-BCC1-70FB03AEDC33}"/>
                </a:ext>
              </a:extLst>
            </p:cNvPr>
            <p:cNvSpPr txBox="1"/>
            <p:nvPr/>
          </p:nvSpPr>
          <p:spPr>
            <a:xfrm>
              <a:off x="8725429" y="3439662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Calendar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3C7E6D-D039-4A56-89C8-AEEE4033BD6C}"/>
                </a:ext>
              </a:extLst>
            </p:cNvPr>
            <p:cNvCxnSpPr>
              <a:cxnSpLocks/>
              <a:stCxn id="29" idx="4"/>
              <a:endCxn id="31" idx="0"/>
            </p:cNvCxnSpPr>
            <p:nvPr/>
          </p:nvCxnSpPr>
          <p:spPr>
            <a:xfrm flipH="1">
              <a:off x="8663175" y="3380965"/>
              <a:ext cx="607750" cy="128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1F7BDD-BD9A-427C-B4EB-4438A1B00C98}"/>
                </a:ext>
              </a:extLst>
            </p:cNvPr>
            <p:cNvCxnSpPr>
              <a:cxnSpLocks/>
              <a:stCxn id="30" idx="1"/>
              <a:endCxn id="29" idx="4"/>
            </p:cNvCxnSpPr>
            <p:nvPr/>
          </p:nvCxnSpPr>
          <p:spPr>
            <a:xfrm flipH="1" flipV="1">
              <a:off x="9270925" y="3380965"/>
              <a:ext cx="475220" cy="4860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ABACFB4-BFE9-49DB-8737-C6F405479C3A}"/>
                </a:ext>
              </a:extLst>
            </p:cNvPr>
            <p:cNvCxnSpPr>
              <a:cxnSpLocks/>
              <a:stCxn id="42" idx="2"/>
              <a:endCxn id="29" idx="6"/>
            </p:cNvCxnSpPr>
            <p:nvPr/>
          </p:nvCxnSpPr>
          <p:spPr>
            <a:xfrm flipH="1">
              <a:off x="9470481" y="3085469"/>
              <a:ext cx="263446" cy="892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F4C1AF0-4930-4D8E-9FB2-DE6610799D07}"/>
                </a:ext>
              </a:extLst>
            </p:cNvPr>
            <p:cNvCxnSpPr>
              <a:cxnSpLocks/>
              <a:stCxn id="30" idx="7"/>
              <a:endCxn id="43" idx="2"/>
            </p:cNvCxnSpPr>
            <p:nvPr/>
          </p:nvCxnSpPr>
          <p:spPr>
            <a:xfrm flipV="1">
              <a:off x="10028360" y="3746620"/>
              <a:ext cx="378696" cy="1203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A12F99-0D01-419F-A8F9-ADF7C962430A}"/>
                </a:ext>
              </a:extLst>
            </p:cNvPr>
            <p:cNvCxnSpPr>
              <a:stCxn id="36" idx="0"/>
              <a:endCxn id="30" idx="4"/>
            </p:cNvCxnSpPr>
            <p:nvPr/>
          </p:nvCxnSpPr>
          <p:spPr>
            <a:xfrm flipH="1" flipV="1">
              <a:off x="9887253" y="4218991"/>
              <a:ext cx="371784" cy="35055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B03C72-446A-4438-80F6-970D12A9AD87}"/>
                </a:ext>
              </a:extLst>
            </p:cNvPr>
            <p:cNvCxnSpPr>
              <a:cxnSpLocks/>
              <a:stCxn id="35" idx="7"/>
              <a:endCxn id="30" idx="3"/>
            </p:cNvCxnSpPr>
            <p:nvPr/>
          </p:nvCxnSpPr>
          <p:spPr>
            <a:xfrm flipV="1">
              <a:off x="9425943" y="4158596"/>
              <a:ext cx="320202" cy="31077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13D3AE-A9EA-45C2-A1BD-EE27763B1E60}"/>
                </a:ext>
              </a:extLst>
            </p:cNvPr>
            <p:cNvCxnSpPr>
              <a:stCxn id="31" idx="5"/>
              <a:endCxn id="35" idx="0"/>
            </p:cNvCxnSpPr>
            <p:nvPr/>
          </p:nvCxnSpPr>
          <p:spPr>
            <a:xfrm>
              <a:off x="8804282" y="3861546"/>
              <a:ext cx="480554" cy="547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250E5FB-0393-4B62-B842-36F32B475DD3}"/>
                </a:ext>
              </a:extLst>
            </p:cNvPr>
            <p:cNvCxnSpPr>
              <a:cxnSpLocks/>
              <a:stCxn id="31" idx="3"/>
              <a:endCxn id="40" idx="0"/>
            </p:cNvCxnSpPr>
            <p:nvPr/>
          </p:nvCxnSpPr>
          <p:spPr>
            <a:xfrm flipH="1">
              <a:off x="7800456" y="3861546"/>
              <a:ext cx="721611" cy="69985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384AE-C610-46AE-A326-B6A6F0D2A108}"/>
                </a:ext>
              </a:extLst>
            </p:cNvPr>
            <p:cNvCxnSpPr>
              <a:cxnSpLocks/>
              <a:stCxn id="40" idx="7"/>
              <a:endCxn id="30" idx="3"/>
            </p:cNvCxnSpPr>
            <p:nvPr/>
          </p:nvCxnSpPr>
          <p:spPr>
            <a:xfrm flipV="1">
              <a:off x="7941563" y="4158596"/>
              <a:ext cx="1804582" cy="4632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483333-2ECD-4E8E-831C-68F9BF3E7E17}"/>
                </a:ext>
              </a:extLst>
            </p:cNvPr>
            <p:cNvCxnSpPr>
              <a:stCxn id="33" idx="6"/>
              <a:endCxn id="30" idx="2"/>
            </p:cNvCxnSpPr>
            <p:nvPr/>
          </p:nvCxnSpPr>
          <p:spPr>
            <a:xfrm>
              <a:off x="7946394" y="3966162"/>
              <a:ext cx="1741302" cy="466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3CE1CAC-EEBF-4665-A209-13B26534973B}"/>
                </a:ext>
              </a:extLst>
            </p:cNvPr>
            <p:cNvCxnSpPr>
              <a:stCxn id="40" idx="5"/>
              <a:endCxn id="37" idx="1"/>
            </p:cNvCxnSpPr>
            <p:nvPr/>
          </p:nvCxnSpPr>
          <p:spPr>
            <a:xfrm>
              <a:off x="7941563" y="4913413"/>
              <a:ext cx="748188" cy="2383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555898-B237-4487-B492-0286F16A08BA}"/>
                </a:ext>
              </a:extLst>
            </p:cNvPr>
            <p:cNvCxnSpPr>
              <a:cxnSpLocks/>
              <a:stCxn id="40" idx="6"/>
              <a:endCxn id="35" idx="2"/>
            </p:cNvCxnSpPr>
            <p:nvPr/>
          </p:nvCxnSpPr>
          <p:spPr>
            <a:xfrm flipV="1">
              <a:off x="8000012" y="4615179"/>
              <a:ext cx="1085267" cy="1524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DB08880-5104-48B1-8381-A92A8BB4F1CE}"/>
                </a:ext>
              </a:extLst>
            </p:cNvPr>
            <p:cNvCxnSpPr>
              <a:stCxn id="40" idx="1"/>
              <a:endCxn id="33" idx="4"/>
            </p:cNvCxnSpPr>
            <p:nvPr/>
          </p:nvCxnSpPr>
          <p:spPr>
            <a:xfrm flipV="1">
              <a:off x="7659348" y="4172365"/>
              <a:ext cx="87490" cy="4494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B406E94-42B1-4428-A2D1-211163344877}"/>
                </a:ext>
              </a:extLst>
            </p:cNvPr>
            <p:cNvCxnSpPr>
              <a:stCxn id="39" idx="6"/>
              <a:endCxn id="40" idx="2"/>
            </p:cNvCxnSpPr>
            <p:nvPr/>
          </p:nvCxnSpPr>
          <p:spPr>
            <a:xfrm>
              <a:off x="7112683" y="4287985"/>
              <a:ext cx="488216" cy="47962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3D8E55-D4C4-48D0-B2C0-8CA3E3DEEEA6}"/>
                </a:ext>
              </a:extLst>
            </p:cNvPr>
            <p:cNvCxnSpPr>
              <a:cxnSpLocks/>
              <a:stCxn id="39" idx="5"/>
              <a:endCxn id="32" idx="0"/>
            </p:cNvCxnSpPr>
            <p:nvPr/>
          </p:nvCxnSpPr>
          <p:spPr>
            <a:xfrm flipH="1">
              <a:off x="6992300" y="4433793"/>
              <a:ext cx="61934" cy="43165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33EC330-EB0B-4059-80F0-0EAF52B3900B}"/>
                </a:ext>
              </a:extLst>
            </p:cNvPr>
            <p:cNvCxnSpPr>
              <a:stCxn id="32" idx="5"/>
              <a:endCxn id="38" idx="1"/>
            </p:cNvCxnSpPr>
            <p:nvPr/>
          </p:nvCxnSpPr>
          <p:spPr>
            <a:xfrm>
              <a:off x="7133407" y="5217455"/>
              <a:ext cx="398168" cy="1116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71EA7BA-BB07-4685-B883-C3E703DA2CA9}"/>
                </a:ext>
              </a:extLst>
            </p:cNvPr>
            <p:cNvCxnSpPr>
              <a:stCxn id="32" idx="6"/>
              <a:endCxn id="40" idx="3"/>
            </p:cNvCxnSpPr>
            <p:nvPr/>
          </p:nvCxnSpPr>
          <p:spPr>
            <a:xfrm flipV="1">
              <a:off x="7191856" y="4913413"/>
              <a:ext cx="467492" cy="1582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47EBE04-D8AF-4EB9-842A-20CD46A4E8F1}"/>
                </a:ext>
              </a:extLst>
            </p:cNvPr>
            <p:cNvCxnSpPr>
              <a:stCxn id="38" idx="7"/>
              <a:endCxn id="40" idx="4"/>
            </p:cNvCxnSpPr>
            <p:nvPr/>
          </p:nvCxnSpPr>
          <p:spPr>
            <a:xfrm flipH="1" flipV="1">
              <a:off x="7800456" y="4973808"/>
              <a:ext cx="13334" cy="3552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64FB16E-228E-4C56-A189-F2A6BCF2DCAA}"/>
                </a:ext>
              </a:extLst>
            </p:cNvPr>
            <p:cNvCxnSpPr>
              <a:cxnSpLocks/>
              <a:stCxn id="46" idx="7"/>
              <a:endCxn id="32" idx="2"/>
            </p:cNvCxnSpPr>
            <p:nvPr/>
          </p:nvCxnSpPr>
          <p:spPr>
            <a:xfrm flipV="1">
              <a:off x="6444513" y="5071647"/>
              <a:ext cx="348230" cy="2366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15D13D-2580-494B-A30B-8CBA7D17F653}"/>
                </a:ext>
              </a:extLst>
            </p:cNvPr>
            <p:cNvCxnSpPr>
              <a:cxnSpLocks/>
              <a:stCxn id="41" idx="3"/>
              <a:endCxn id="45" idx="7"/>
            </p:cNvCxnSpPr>
            <p:nvPr/>
          </p:nvCxnSpPr>
          <p:spPr>
            <a:xfrm flipH="1">
              <a:off x="6687397" y="3522532"/>
              <a:ext cx="215852" cy="2364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29CD972-9E6D-45F1-8D79-79571F5D76B8}"/>
                </a:ext>
              </a:extLst>
            </p:cNvPr>
            <p:cNvCxnSpPr>
              <a:stCxn id="33" idx="0"/>
              <a:endCxn id="34" idx="4"/>
            </p:cNvCxnSpPr>
            <p:nvPr/>
          </p:nvCxnSpPr>
          <p:spPr>
            <a:xfrm flipV="1">
              <a:off x="7746838" y="3456699"/>
              <a:ext cx="146458" cy="3032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C31110B-2A8F-4B6F-8A14-65A29BFA9E05}"/>
                </a:ext>
              </a:extLst>
            </p:cNvPr>
            <p:cNvCxnSpPr>
              <a:stCxn id="34" idx="2"/>
              <a:endCxn id="41" idx="6"/>
            </p:cNvCxnSpPr>
            <p:nvPr/>
          </p:nvCxnSpPr>
          <p:spPr>
            <a:xfrm flipH="1">
              <a:off x="7243914" y="3250496"/>
              <a:ext cx="449826" cy="12622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082892-BAC8-4BDD-B610-FE36735037A4}"/>
                </a:ext>
              </a:extLst>
            </p:cNvPr>
            <p:cNvCxnSpPr>
              <a:cxnSpLocks/>
              <a:stCxn id="34" idx="1"/>
              <a:endCxn id="44" idx="5"/>
            </p:cNvCxnSpPr>
            <p:nvPr/>
          </p:nvCxnSpPr>
          <p:spPr>
            <a:xfrm flipH="1" flipV="1">
              <a:off x="7507738" y="3007911"/>
              <a:ext cx="244451" cy="9677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892948-EC5B-4C90-B407-D197996EA8EB}"/>
                </a:ext>
              </a:extLst>
            </p:cNvPr>
            <p:cNvCxnSpPr>
              <a:stCxn id="34" idx="6"/>
              <a:endCxn id="29" idx="2"/>
            </p:cNvCxnSpPr>
            <p:nvPr/>
          </p:nvCxnSpPr>
          <p:spPr>
            <a:xfrm flipV="1">
              <a:off x="8092852" y="3174762"/>
              <a:ext cx="978516" cy="7573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EE4C492-35B2-40D0-8692-4ADD2752680F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>
              <a:off x="9484391" y="4615179"/>
              <a:ext cx="575089" cy="16057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FF2C885-D19D-4707-B0C3-74A93EDED512}"/>
                </a:ext>
              </a:extLst>
            </p:cNvPr>
            <p:cNvCxnSpPr>
              <a:stCxn id="37" idx="7"/>
              <a:endCxn id="35" idx="3"/>
            </p:cNvCxnSpPr>
            <p:nvPr/>
          </p:nvCxnSpPr>
          <p:spPr>
            <a:xfrm flipV="1">
              <a:off x="8971965" y="4760987"/>
              <a:ext cx="171762" cy="3907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4CF2D6-7191-4B59-8AD1-2003EE87B458}"/>
                </a:ext>
              </a:extLst>
            </p:cNvPr>
            <p:cNvSpPr txBox="1"/>
            <p:nvPr/>
          </p:nvSpPr>
          <p:spPr>
            <a:xfrm>
              <a:off x="9296856" y="426583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Messages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55111B-0168-4381-9084-38C21F33C306}"/>
                </a:ext>
              </a:extLst>
            </p:cNvPr>
            <p:cNvSpPr txBox="1"/>
            <p:nvPr/>
          </p:nvSpPr>
          <p:spPr>
            <a:xfrm>
              <a:off x="9622601" y="482824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Meetings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E740A9-7A2A-491A-96A5-0393D767418D}"/>
                </a:ext>
              </a:extLst>
            </p:cNvPr>
            <p:cNvSpPr txBox="1"/>
            <p:nvPr/>
          </p:nvSpPr>
          <p:spPr>
            <a:xfrm>
              <a:off x="7818867" y="465155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95CCF2-280F-4C3D-9D8F-6A36A15B6A0E}"/>
                </a:ext>
              </a:extLst>
            </p:cNvPr>
            <p:cNvSpPr txBox="1"/>
            <p:nvPr/>
          </p:nvSpPr>
          <p:spPr>
            <a:xfrm>
              <a:off x="8898862" y="518025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People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ECC8A2-4436-4BE8-BE50-A0BABBAC02B9}"/>
                </a:ext>
              </a:extLst>
            </p:cNvPr>
            <p:cNvSpPr txBox="1"/>
            <p:nvPr/>
          </p:nvSpPr>
          <p:spPr>
            <a:xfrm>
              <a:off x="7749865" y="529752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Devices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776AD1D-5775-44E9-97EA-5418F760E2DE}"/>
                </a:ext>
              </a:extLst>
            </p:cNvPr>
            <p:cNvSpPr txBox="1"/>
            <p:nvPr/>
          </p:nvSpPr>
          <p:spPr>
            <a:xfrm>
              <a:off x="6099242" y="4686156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Coworkers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578E31E-5B2F-4C99-AFF6-31EC74F2104D}"/>
                </a:ext>
              </a:extLst>
            </p:cNvPr>
            <p:cNvSpPr txBox="1"/>
            <p:nvPr/>
          </p:nvSpPr>
          <p:spPr>
            <a:xfrm>
              <a:off x="6106936" y="4104468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Insights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FD98DE-38E3-4212-9F92-7F94CB155C75}"/>
                </a:ext>
              </a:extLst>
            </p:cNvPr>
            <p:cNvSpPr txBox="1"/>
            <p:nvPr/>
          </p:nvSpPr>
          <p:spPr>
            <a:xfrm>
              <a:off x="7119089" y="3581955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Chats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CC2E71-37E3-4088-A7D1-43FD655C36E0}"/>
                </a:ext>
              </a:extLst>
            </p:cNvPr>
            <p:cNvSpPr txBox="1"/>
            <p:nvPr/>
          </p:nvSpPr>
          <p:spPr>
            <a:xfrm>
              <a:off x="7692893" y="278768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Teams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798DEE-389A-4635-B61F-CE885F2404C4}"/>
                </a:ext>
              </a:extLst>
            </p:cNvPr>
            <p:cNvSpPr txBox="1"/>
            <p:nvPr/>
          </p:nvSpPr>
          <p:spPr>
            <a:xfrm>
              <a:off x="6722769" y="289151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Tasks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313A739-239C-48F3-92C9-B283EAEE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1643" y="3606607"/>
              <a:ext cx="210414" cy="199677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62DA183-54D7-4B6A-BC2A-2B7621881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7357" y="3886648"/>
              <a:ext cx="210414" cy="19967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879F67D-4C74-41C2-B221-EB6CB687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5389" y="5244155"/>
              <a:ext cx="210414" cy="127067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A4A6280-5C51-4746-9F0C-08EDD33B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3726" y="3900268"/>
              <a:ext cx="210414" cy="23910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A059B5-30B7-448C-BEBC-6138C41E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5639" y="4532969"/>
              <a:ext cx="210414" cy="16942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C5A2F11-85B7-4BD0-A4C0-21FF3C55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5514" y="3140064"/>
              <a:ext cx="210414" cy="21908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88AD4EE-C330-46A3-BE9A-7674328C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785" y="4775883"/>
              <a:ext cx="210414" cy="163372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7AB232A-F9FD-41B4-8614-5B9F566E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7076" y="4643270"/>
              <a:ext cx="170845" cy="162128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37B04B6-4836-409D-99FE-14BF3795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9232" y="3111928"/>
              <a:ext cx="210414" cy="163372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D0D8281-2277-4389-9571-C582D51A2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11302" y="4661716"/>
              <a:ext cx="210414" cy="21177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B5719FD-039E-4B6F-AA72-4E6FD15F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544" y="5390071"/>
              <a:ext cx="210414" cy="17547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DEEA270-884B-4101-861E-2FF5FA1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58016" y="3255984"/>
              <a:ext cx="210414" cy="243153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DD67971-2934-44DE-8FCA-48DB41A15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biLevel thresh="50000"/>
            </a:blip>
            <a:srcRect r="-616" b="33950"/>
            <a:stretch/>
          </p:blipFill>
          <p:spPr>
            <a:xfrm>
              <a:off x="6813647" y="4178867"/>
              <a:ext cx="210414" cy="1898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150B7CC-B2B7-4042-81B7-E6C61A9B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50000"/>
            </a:blip>
            <a:stretch>
              <a:fillRect/>
            </a:stretch>
          </p:blipFill>
          <p:spPr>
            <a:xfrm>
              <a:off x="6883345" y="4960161"/>
              <a:ext cx="210414" cy="224745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3D0362-A1DD-4CFD-B09E-58999F46AF06}"/>
                </a:ext>
              </a:extLst>
            </p:cNvPr>
            <p:cNvCxnSpPr>
              <a:stCxn id="33" idx="3"/>
              <a:endCxn id="32" idx="7"/>
            </p:cNvCxnSpPr>
            <p:nvPr/>
          </p:nvCxnSpPr>
          <p:spPr>
            <a:xfrm flipH="1">
              <a:off x="7133407" y="4111970"/>
              <a:ext cx="472323" cy="8138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01906A-FCCC-407F-8261-2396AB9DBFF7}"/>
                </a:ext>
              </a:extLst>
            </p:cNvPr>
            <p:cNvSpPr txBox="1"/>
            <p:nvPr/>
          </p:nvSpPr>
          <p:spPr>
            <a:xfrm>
              <a:off x="8015991" y="4039324"/>
              <a:ext cx="128945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Microsoft Graph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76118E5-4B5E-479D-A788-3874931CC881}"/>
                </a:ext>
              </a:extLst>
            </p:cNvPr>
            <p:cNvCxnSpPr>
              <a:endCxn id="34" idx="5"/>
            </p:cNvCxnSpPr>
            <p:nvPr/>
          </p:nvCxnSpPr>
          <p:spPr>
            <a:xfrm flipH="1" flipV="1">
              <a:off x="8034403" y="3396304"/>
              <a:ext cx="452010" cy="1866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Placeholder 3">
            <a:extLst>
              <a:ext uri="{FF2B5EF4-FFF2-40B4-BE49-F238E27FC236}">
                <a16:creationId xmlns:a16="http://schemas.microsoft.com/office/drawing/2014/main" id="{D73E8E56-A042-4D18-A898-231E2960DEF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7084" r="7084"/>
          <a:stretch>
            <a:fillRect/>
          </a:stretch>
        </p:blipFill>
        <p:spPr>
          <a:xfrm>
            <a:off x="550193" y="3776518"/>
            <a:ext cx="2634597" cy="189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32690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 bwMode="auto">
          <a:xfrm>
            <a:off x="5063378" y="2290453"/>
            <a:ext cx="1814391" cy="2271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Sign in, consent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Mobile and native applications – authorization code grant and v2 endpoint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14664" y="1440563"/>
            <a:ext cx="2229661" cy="32498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985332" y="1440563"/>
            <a:ext cx="33265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https://graph.microsoft.com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10634028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 bwMode="auto">
          <a:xfrm>
            <a:off x="10601137" y="1929418"/>
            <a:ext cx="82296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121019" y="1076434"/>
            <a:ext cx="5684778" cy="36072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https://login.microsoftonline.com/common</a:t>
            </a:r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>
            <a:off x="5057195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auto">
          <a:xfrm>
            <a:off x="5014600" y="1929418"/>
            <a:ext cx="78964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729495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 bwMode="auto">
          <a:xfrm>
            <a:off x="1675324" y="1929418"/>
            <a:ext cx="90540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777191" y="2157549"/>
            <a:ext cx="3203444" cy="557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827451" y="3879606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807774" y="2587257"/>
            <a:ext cx="3172861" cy="105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759109" y="2488536"/>
            <a:ext cx="164051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authorization code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807774" y="3097647"/>
            <a:ext cx="5298691" cy="810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094385" y="2763934"/>
            <a:ext cx="3233899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grant_type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authorization_code&amp;code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807774" y="3268896"/>
            <a:ext cx="5308187" cy="42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824879" y="3186221"/>
            <a:ext cx="288027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refresh_token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id_token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250358" y="3549851"/>
            <a:ext cx="213154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/v1.0/me     (access token)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899496" y="4047680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45281" y="3962081"/>
            <a:ext cx="177343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user’s profile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07CD71-251E-41AD-9A47-F8F51816F66C}"/>
              </a:ext>
            </a:extLst>
          </p:cNvPr>
          <p:cNvSpPr/>
          <p:nvPr/>
        </p:nvSpPr>
        <p:spPr bwMode="auto">
          <a:xfrm>
            <a:off x="1675324" y="4530709"/>
            <a:ext cx="8958704" cy="3958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Token expires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964790" y="4551031"/>
            <a:ext cx="354750" cy="3552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36755" y="5309463"/>
            <a:ext cx="5278693" cy="247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76242" y="4962194"/>
            <a:ext cx="3425490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grant_type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refresh_token&amp;refresh_token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29647" y="5489973"/>
            <a:ext cx="5322682" cy="9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46752" y="5407298"/>
            <a:ext cx="288027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refresh_token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id_token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846112" y="6069998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69019" y="5740243"/>
            <a:ext cx="213154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/v1.0/me     (access token)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7194924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auto">
          <a:xfrm>
            <a:off x="7152329" y="1929418"/>
            <a:ext cx="78964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115030" y="1461875"/>
            <a:ext cx="28223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/common/OAuth/v2.0/authorize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987590" y="1460634"/>
            <a:ext cx="2825865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/common/OAuth/v2.0/token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976027" y="1826104"/>
            <a:ext cx="2731710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response_type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code&amp;client_id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943042" y="6279984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888827" y="6194385"/>
            <a:ext cx="177343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user’s profile</a:t>
            </a:r>
          </a:p>
        </p:txBody>
      </p:sp>
    </p:spTree>
    <p:extLst>
      <p:ext uri="{BB962C8B-B14F-4D97-AF65-F5344CB8AC3E}">
        <p14:creationId xmlns:p14="http://schemas.microsoft.com/office/powerpoint/2010/main" val="38420992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813</Words>
  <Application>Microsoft Office PowerPoint</Application>
  <PresentationFormat>Custom</PresentationFormat>
  <Paragraphs>111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Building Microsoft Graph Applications</vt:lpstr>
      <vt:lpstr>Build a mobile application with Xamarin using Microsoft Graph </vt:lpstr>
      <vt:lpstr>Build a mobile application with Xamarin using Microsoft Graph </vt:lpstr>
      <vt:lpstr>Application registration</vt:lpstr>
      <vt:lpstr>NuGet Packages</vt:lpstr>
      <vt:lpstr>Application experience</vt:lpstr>
      <vt:lpstr>Overview of the sample</vt:lpstr>
      <vt:lpstr>Mobile and native applications – authorization code grant and v2 endpoint</vt:lpstr>
      <vt:lpstr>Demo</vt:lpstr>
      <vt:lpstr>Scenarios where this is useful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2017-08-28T09:32:05Z</dcterms:modified>
</cp:coreProperties>
</file>